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4" r:id="rId7"/>
    <p:sldId id="262" r:id="rId8"/>
    <p:sldId id="263" r:id="rId9"/>
    <p:sldId id="265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8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85" autoAdjust="0"/>
    <p:restoredTop sz="94660"/>
  </p:normalViewPr>
  <p:slideViewPr>
    <p:cSldViewPr snapToGrid="0">
      <p:cViewPr varScale="1">
        <p:scale>
          <a:sx n="58" d="100"/>
          <a:sy n="58" d="100"/>
        </p:scale>
        <p:origin x="67" y="52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jpeg>
</file>

<file path=ppt/media/image12.png>
</file>

<file path=ppt/media/image13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05A2B-0FFF-49C4-BBFB-1530DBC21C60}" type="datetimeFigureOut">
              <a:rPr lang="ko-KR" altLang="en-US" smtClean="0"/>
              <a:t>2019-11-07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A76A2-29E5-48C1-A4EF-796CA189AF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34676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05A2B-0FFF-49C4-BBFB-1530DBC21C60}" type="datetimeFigureOut">
              <a:rPr lang="ko-KR" altLang="en-US" smtClean="0"/>
              <a:t>2019-11-07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A76A2-29E5-48C1-A4EF-796CA189AF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04447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05A2B-0FFF-49C4-BBFB-1530DBC21C60}" type="datetimeFigureOut">
              <a:rPr lang="ko-KR" altLang="en-US" smtClean="0"/>
              <a:t>2019-11-07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A76A2-29E5-48C1-A4EF-796CA189AF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9903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05A2B-0FFF-49C4-BBFB-1530DBC21C60}" type="datetimeFigureOut">
              <a:rPr lang="ko-KR" altLang="en-US" smtClean="0"/>
              <a:t>2019-11-07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A76A2-29E5-48C1-A4EF-796CA189AF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50529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05A2B-0FFF-49C4-BBFB-1530DBC21C60}" type="datetimeFigureOut">
              <a:rPr lang="ko-KR" altLang="en-US" smtClean="0"/>
              <a:t>2019-11-07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A76A2-29E5-48C1-A4EF-796CA189AF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62849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05A2B-0FFF-49C4-BBFB-1530DBC21C60}" type="datetimeFigureOut">
              <a:rPr lang="ko-KR" altLang="en-US" smtClean="0"/>
              <a:t>2019-11-07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A76A2-29E5-48C1-A4EF-796CA189AF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76810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05A2B-0FFF-49C4-BBFB-1530DBC21C60}" type="datetimeFigureOut">
              <a:rPr lang="ko-KR" altLang="en-US" smtClean="0"/>
              <a:t>2019-11-07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A76A2-29E5-48C1-A4EF-796CA189AF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19292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05A2B-0FFF-49C4-BBFB-1530DBC21C60}" type="datetimeFigureOut">
              <a:rPr lang="ko-KR" altLang="en-US" smtClean="0"/>
              <a:t>2019-11-07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A76A2-29E5-48C1-A4EF-796CA189AF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15175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05A2B-0FFF-49C4-BBFB-1530DBC21C60}" type="datetimeFigureOut">
              <a:rPr lang="ko-KR" altLang="en-US" smtClean="0"/>
              <a:t>2019-11-07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A76A2-29E5-48C1-A4EF-796CA189AF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49628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05A2B-0FFF-49C4-BBFB-1530DBC21C60}" type="datetimeFigureOut">
              <a:rPr lang="ko-KR" altLang="en-US" smtClean="0"/>
              <a:t>2019-11-07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A76A2-29E5-48C1-A4EF-796CA189AF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50763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05A2B-0FFF-49C4-BBFB-1530DBC21C60}" type="datetimeFigureOut">
              <a:rPr lang="ko-KR" altLang="en-US" smtClean="0"/>
              <a:t>2019-11-07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A76A2-29E5-48C1-A4EF-796CA189AF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1332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E05A2B-0FFF-49C4-BBFB-1530DBC21C60}" type="datetimeFigureOut">
              <a:rPr lang="ko-KR" altLang="en-US" smtClean="0"/>
              <a:t>2019-11-07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CA76A2-29E5-48C1-A4EF-796CA189AF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3303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모서리가 둥근 사각형 설명선 11"/>
          <p:cNvSpPr/>
          <p:nvPr/>
        </p:nvSpPr>
        <p:spPr>
          <a:xfrm>
            <a:off x="808383" y="750349"/>
            <a:ext cx="6493565" cy="2275260"/>
          </a:xfrm>
          <a:prstGeom prst="wedgeRoundRectCallout">
            <a:avLst>
              <a:gd name="adj1" fmla="val 64685"/>
              <a:gd name="adj2" fmla="val -4067"/>
              <a:gd name="adj3" fmla="val 16667"/>
            </a:avLst>
          </a:prstGeom>
          <a:solidFill>
            <a:srgbClr val="FF7800"/>
          </a:solidFill>
          <a:ln w="38100">
            <a:solidFill>
              <a:schemeClr val="tx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780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2B631CE-9F13-426E-A7F3-CAE1182F56A9}"/>
              </a:ext>
            </a:extLst>
          </p:cNvPr>
          <p:cNvSpPr txBox="1"/>
          <p:nvPr/>
        </p:nvSpPr>
        <p:spPr>
          <a:xfrm>
            <a:off x="2248102" y="1534036"/>
            <a:ext cx="36141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 smtClean="0"/>
              <a:t>포켓 보디가드</a:t>
            </a:r>
            <a:endParaRPr lang="ko-KR" altLang="en-US" sz="4000" b="1" dirty="0">
              <a:solidFill>
                <a:schemeClr val="bg1"/>
              </a:solidFill>
              <a:latin typeface="a타이틀고딕2" panose="02020600000000000000" pitchFamily="18" charset="-127"/>
              <a:ea typeface="a타이틀고딕2" panose="02020600000000000000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12D1B27-38DB-4BA2-B7F1-05E006BFAF35}"/>
              </a:ext>
            </a:extLst>
          </p:cNvPr>
          <p:cNvSpPr txBox="1"/>
          <p:nvPr/>
        </p:nvSpPr>
        <p:spPr>
          <a:xfrm>
            <a:off x="8610600" y="5292417"/>
            <a:ext cx="3475856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b="1" dirty="0" smtClean="0">
                <a:solidFill>
                  <a:srgbClr val="FF7800"/>
                </a:solidFill>
              </a:rPr>
              <a:t>빅데이터</a:t>
            </a:r>
            <a:r>
              <a:rPr lang="ko-KR" altLang="en-US" sz="2500" dirty="0" smtClean="0"/>
              <a:t>  이 상 우 </a:t>
            </a:r>
            <a:endParaRPr lang="en-US" altLang="ko-KR" sz="2500" dirty="0" smtClean="0"/>
          </a:p>
          <a:p>
            <a:r>
              <a:rPr lang="ko-KR" altLang="en-US" sz="2500" b="1" dirty="0" smtClean="0">
                <a:solidFill>
                  <a:srgbClr val="FF7800"/>
                </a:solidFill>
              </a:rPr>
              <a:t>콘텐츠</a:t>
            </a:r>
            <a:r>
              <a:rPr lang="en-US" altLang="ko-KR" sz="2500" b="1" dirty="0">
                <a:solidFill>
                  <a:srgbClr val="FF7800"/>
                </a:solidFill>
              </a:rPr>
              <a:t>IT </a:t>
            </a:r>
            <a:r>
              <a:rPr lang="en-US" altLang="ko-KR" sz="2500" b="1" dirty="0" smtClean="0">
                <a:solidFill>
                  <a:srgbClr val="FF7800"/>
                </a:solidFill>
              </a:rPr>
              <a:t> </a:t>
            </a:r>
            <a:r>
              <a:rPr lang="ko-KR" altLang="en-US" sz="2500" dirty="0" smtClean="0"/>
              <a:t>김 기 태</a:t>
            </a:r>
            <a:endParaRPr lang="en-US" altLang="ko-KR" sz="2500" dirty="0"/>
          </a:p>
          <a:p>
            <a:r>
              <a:rPr lang="en-US" altLang="ko-KR" sz="2500" dirty="0" smtClean="0"/>
              <a:t> </a:t>
            </a:r>
            <a:endParaRPr lang="en-US" altLang="ko-KR" sz="2500" dirty="0">
              <a:solidFill>
                <a:schemeClr val="bg1"/>
              </a:solidFill>
              <a:latin typeface="a타이틀고딕2" panose="02020600000000000000" pitchFamily="18" charset="-127"/>
              <a:ea typeface="a타이틀고딕2" panose="02020600000000000000" pitchFamily="18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19B98A7-A5D4-4ECF-9C23-00FE28BEE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FAB4E-0A4C-42F8-B42A-20F9E446B19C}" type="slidenum">
              <a:rPr lang="ko-KR" altLang="en-US" smtClean="0"/>
              <a:t>1</a:t>
            </a:fld>
            <a:endParaRPr lang="ko-KR" altLang="en-US" dirty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0600" y="935079"/>
            <a:ext cx="2874479" cy="4181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294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-56321" y="-175377"/>
            <a:ext cx="2256182" cy="7358055"/>
          </a:xfrm>
          <a:prstGeom prst="rect">
            <a:avLst/>
          </a:prstGeom>
          <a:solidFill>
            <a:srgbClr val="FF78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22802" y="687287"/>
            <a:ext cx="1697936" cy="1281387"/>
          </a:xfrm>
        </p:spPr>
        <p:txBody>
          <a:bodyPr>
            <a:noAutofit/>
          </a:bodyPr>
          <a:lstStyle/>
          <a:p>
            <a:r>
              <a:rPr lang="ko-KR" altLang="en-US" sz="4000" b="1" dirty="0" smtClean="0"/>
              <a:t>목 차</a:t>
            </a:r>
            <a:r>
              <a:rPr lang="en-US" altLang="ko-KR" sz="4000" b="1" dirty="0" smtClean="0"/>
              <a:t/>
            </a:r>
            <a:br>
              <a:rPr lang="en-US" altLang="ko-KR" sz="4000" b="1" dirty="0" smtClean="0"/>
            </a:br>
            <a:r>
              <a:rPr lang="en-US" altLang="ko-KR" sz="2500" dirty="0"/>
              <a:t/>
            </a:r>
            <a:br>
              <a:rPr lang="en-US" altLang="ko-KR" sz="2500" dirty="0"/>
            </a:br>
            <a:endParaRPr lang="ko-KR" altLang="en-US" sz="2500" b="1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746511" y="1327981"/>
            <a:ext cx="2554356" cy="4351338"/>
          </a:xfrm>
        </p:spPr>
        <p:txBody>
          <a:bodyPr>
            <a:normAutofit fontScale="85000" lnSpcReduction="20000"/>
          </a:bodyPr>
          <a:lstStyle/>
          <a:p>
            <a:r>
              <a:rPr lang="ko-KR" altLang="en-US" dirty="0" smtClean="0"/>
              <a:t>팀 소개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개발 배경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아이템 소개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경쟁사 분석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/>
              <a:t>시장 </a:t>
            </a:r>
            <a:r>
              <a:rPr lang="ko-KR" altLang="en-US" dirty="0" smtClean="0"/>
              <a:t>분석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/>
              <a:t>향후 </a:t>
            </a:r>
            <a:r>
              <a:rPr lang="ko-KR" altLang="en-US" dirty="0" smtClean="0"/>
              <a:t>계획</a:t>
            </a:r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</p:txBody>
      </p:sp>
      <p:sp>
        <p:nvSpPr>
          <p:cNvPr id="12" name="직사각형 11"/>
          <p:cNvSpPr/>
          <p:nvPr/>
        </p:nvSpPr>
        <p:spPr>
          <a:xfrm>
            <a:off x="11396870" y="6356350"/>
            <a:ext cx="792196" cy="501650"/>
          </a:xfrm>
          <a:prstGeom prst="rect">
            <a:avLst/>
          </a:prstGeom>
          <a:solidFill>
            <a:srgbClr val="FF78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슬라이드 번호 개체 틀 4">
            <a:extLst>
              <a:ext uri="{FF2B5EF4-FFF2-40B4-BE49-F238E27FC236}">
                <a16:creationId xmlns:a16="http://schemas.microsoft.com/office/drawing/2014/main" id="{119B98A7-A5D4-4ECF-9C23-00FE28BEE549}"/>
              </a:ext>
            </a:extLst>
          </p:cNvPr>
          <p:cNvSpPr txBox="1">
            <a:spLocks/>
          </p:cNvSpPr>
          <p:nvPr/>
        </p:nvSpPr>
        <p:spPr>
          <a:xfrm>
            <a:off x="9257036" y="642461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41FAB4E-0A4C-42F8-B42A-20F9E446B19C}" type="slidenum">
              <a:rPr lang="ko-KR" altLang="en-US" sz="2000" b="1" smtClean="0">
                <a:solidFill>
                  <a:schemeClr val="tx1"/>
                </a:solidFill>
              </a:rPr>
              <a:pPr/>
              <a:t>2</a:t>
            </a:fld>
            <a:endParaRPr lang="ko-KR" altLang="en-US" sz="20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252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-1" y="0"/>
            <a:ext cx="3326297" cy="1192696"/>
          </a:xfrm>
          <a:prstGeom prst="rect">
            <a:avLst/>
          </a:prstGeom>
          <a:solidFill>
            <a:srgbClr val="FF78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46441" y="0"/>
            <a:ext cx="1891747" cy="1325563"/>
          </a:xfrm>
        </p:spPr>
        <p:txBody>
          <a:bodyPr>
            <a:normAutofit/>
          </a:bodyPr>
          <a:lstStyle/>
          <a:p>
            <a:r>
              <a:rPr lang="ko-KR" altLang="en-US" sz="4000" b="1" dirty="0" smtClean="0"/>
              <a:t>팀 소개</a:t>
            </a:r>
            <a:endParaRPr lang="ko-KR" altLang="en-US" sz="4000" b="1" dirty="0"/>
          </a:p>
        </p:txBody>
      </p:sp>
      <p:sp>
        <p:nvSpPr>
          <p:cNvPr id="4" name="직사각형 3"/>
          <p:cNvSpPr/>
          <p:nvPr/>
        </p:nvSpPr>
        <p:spPr>
          <a:xfrm>
            <a:off x="1564830" y="2453461"/>
            <a:ext cx="4306956" cy="2616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000" b="1" dirty="0" smtClean="0">
                <a:solidFill>
                  <a:srgbClr val="FF7800"/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</a:rPr>
              <a:t>팀장</a:t>
            </a:r>
            <a:r>
              <a:rPr lang="ko-KR" altLang="en-US" sz="2000" b="1" dirty="0" smtClean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 이상우</a:t>
            </a:r>
            <a:endParaRPr lang="en-US" altLang="ko-KR" sz="2000" b="1" dirty="0" smtClean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  <a:p>
            <a:endParaRPr lang="en-US" altLang="ko-KR" b="1" dirty="0" smtClean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  <a:p>
            <a:r>
              <a:rPr lang="ko-KR" altLang="en-US" dirty="0" smtClean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빅데이터 전공</a:t>
            </a:r>
            <a:endParaRPr lang="en-US" altLang="ko-KR" dirty="0" smtClean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  <a:p>
            <a:endParaRPr lang="ko-KR" altLang="en-US" dirty="0" smtClean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  <a:p>
            <a:r>
              <a:rPr lang="ko-KR" altLang="en-US" dirty="0" smtClean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다수 로봇 대회 출전 및 </a:t>
            </a:r>
            <a:r>
              <a:rPr lang="en-US" altLang="ko-KR" dirty="0" smtClean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WRO </a:t>
            </a:r>
            <a:r>
              <a:rPr lang="ko-KR" altLang="en-US" dirty="0" smtClean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국가대표</a:t>
            </a:r>
          </a:p>
          <a:p>
            <a:endParaRPr lang="ko-KR" altLang="en-US" dirty="0" smtClean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  <a:p>
            <a:r>
              <a:rPr lang="en-US" altLang="ko-KR" dirty="0" smtClean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C/C++, JAVA</a:t>
            </a:r>
          </a:p>
          <a:p>
            <a:endParaRPr lang="en-US" altLang="ko-KR" dirty="0" smtClean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  <a:p>
            <a:r>
              <a:rPr lang="en-US" altLang="ko-KR" dirty="0" smtClean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Lab View </a:t>
            </a:r>
            <a:r>
              <a:rPr lang="ko-KR" altLang="en-US" dirty="0" smtClean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프로그래밍 가능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4F00A1-56EC-4CE4-896B-9FA5906842B7}"/>
              </a:ext>
            </a:extLst>
          </p:cNvPr>
          <p:cNvSpPr txBox="1"/>
          <p:nvPr/>
        </p:nvSpPr>
        <p:spPr>
          <a:xfrm>
            <a:off x="7491168" y="2453461"/>
            <a:ext cx="3531736" cy="2893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7800"/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</a:rPr>
              <a:t>팀원</a:t>
            </a:r>
            <a:r>
              <a:rPr lang="ko-KR" altLang="en-US" sz="2000" b="1" dirty="0" smtClean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 </a:t>
            </a:r>
            <a:r>
              <a:rPr lang="ko-KR" altLang="en-US" sz="2000" b="1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김기태</a:t>
            </a:r>
            <a:endParaRPr lang="en-US" altLang="ko-KR" sz="2000" b="1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  <a:p>
            <a:endParaRPr lang="en-US" altLang="ko-KR" b="1" dirty="0" smtClean="0"/>
          </a:p>
          <a:p>
            <a:r>
              <a:rPr lang="ko-KR" altLang="en-US" dirty="0" smtClean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콘텐츠</a:t>
            </a:r>
            <a:r>
              <a:rPr lang="en-US" altLang="ko-KR" dirty="0" smtClean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IT </a:t>
            </a:r>
            <a:r>
              <a:rPr lang="ko-KR" altLang="en-US" dirty="0" smtClean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전공</a:t>
            </a:r>
            <a:endParaRPr lang="en-US" altLang="ko-KR" dirty="0" smtClean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  <a:p>
            <a:endParaRPr lang="ko-KR" altLang="en-US" dirty="0" smtClean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  <a:p>
            <a:r>
              <a:rPr lang="ko-KR" altLang="en-US" dirty="0" smtClean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네트워크 </a:t>
            </a:r>
            <a:r>
              <a:rPr lang="ko-KR" altLang="en-US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관리사 자격증 소지</a:t>
            </a:r>
          </a:p>
          <a:p>
            <a:endParaRPr lang="ko-KR" altLang="en-US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  <a:p>
            <a:r>
              <a:rPr lang="ko-KR" altLang="en-US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프로그램 개발 동아리 활동</a:t>
            </a:r>
          </a:p>
          <a:p>
            <a:endParaRPr lang="ko-KR" altLang="en-US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  <a:p>
            <a:r>
              <a:rPr lang="ko-KR" altLang="en-US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안드로이드 프로그램 제작 경험</a:t>
            </a:r>
          </a:p>
          <a:p>
            <a:endParaRPr lang="ko-KR" altLang="en-US" b="1" dirty="0"/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38597" y="2453461"/>
            <a:ext cx="730726" cy="768363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513248" y="2453461"/>
            <a:ext cx="730726" cy="768363"/>
          </a:xfrm>
          <a:prstGeom prst="rect">
            <a:avLst/>
          </a:prstGeom>
        </p:spPr>
      </p:pic>
      <p:sp>
        <p:nvSpPr>
          <p:cNvPr id="24" name="직사각형 23"/>
          <p:cNvSpPr/>
          <p:nvPr/>
        </p:nvSpPr>
        <p:spPr>
          <a:xfrm>
            <a:off x="11396870" y="6356350"/>
            <a:ext cx="792196" cy="501650"/>
          </a:xfrm>
          <a:prstGeom prst="rect">
            <a:avLst/>
          </a:prstGeom>
          <a:solidFill>
            <a:srgbClr val="FF78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슬라이드 번호 개체 틀 4">
            <a:extLst>
              <a:ext uri="{FF2B5EF4-FFF2-40B4-BE49-F238E27FC236}">
                <a16:creationId xmlns:a16="http://schemas.microsoft.com/office/drawing/2014/main" id="{119B98A7-A5D4-4ECF-9C23-00FE28BEE549}"/>
              </a:ext>
            </a:extLst>
          </p:cNvPr>
          <p:cNvSpPr txBox="1">
            <a:spLocks/>
          </p:cNvSpPr>
          <p:nvPr/>
        </p:nvSpPr>
        <p:spPr>
          <a:xfrm>
            <a:off x="9257036" y="642461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41FAB4E-0A4C-42F8-B42A-20F9E446B19C}" type="slidenum">
              <a:rPr lang="ko-KR" altLang="en-US" sz="2000" b="1" smtClean="0">
                <a:solidFill>
                  <a:schemeClr val="tx1"/>
                </a:solidFill>
              </a:rPr>
              <a:pPr/>
              <a:t>3</a:t>
            </a:fld>
            <a:endParaRPr lang="ko-KR" altLang="en-US" sz="20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6418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-1" y="0"/>
            <a:ext cx="3326297" cy="1192696"/>
          </a:xfrm>
          <a:prstGeom prst="rect">
            <a:avLst/>
          </a:prstGeom>
          <a:solidFill>
            <a:srgbClr val="FF78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19099" y="255481"/>
            <a:ext cx="2488096" cy="681734"/>
          </a:xfrm>
        </p:spPr>
        <p:txBody>
          <a:bodyPr>
            <a:normAutofit/>
          </a:bodyPr>
          <a:lstStyle/>
          <a:p>
            <a:r>
              <a:rPr lang="ko-KR" altLang="en-US" sz="4000" b="1" dirty="0" smtClean="0"/>
              <a:t>개발 배경</a:t>
            </a:r>
            <a:endParaRPr lang="ko-KR" altLang="en-US" sz="4000" b="1" dirty="0"/>
          </a:p>
        </p:txBody>
      </p:sp>
      <p:sp>
        <p:nvSpPr>
          <p:cNvPr id="4" name="직사각형 3"/>
          <p:cNvSpPr/>
          <p:nvPr/>
        </p:nvSpPr>
        <p:spPr>
          <a:xfrm>
            <a:off x="1340075" y="1690688"/>
            <a:ext cx="42242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 dirty="0" smtClean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여성 대상 범죄로 인한 여성의 두려움</a:t>
            </a:r>
            <a:endParaRPr lang="ko-KR" altLang="en-US" b="1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</p:txBody>
      </p:sp>
      <p:pic>
        <p:nvPicPr>
          <p:cNvPr id="5" name="_x334317424" descr="EMB000007a02c61">
            <a:extLst>
              <a:ext uri="{FF2B5EF4-FFF2-40B4-BE49-F238E27FC236}">
                <a16:creationId xmlns:a16="http://schemas.microsoft.com/office/drawing/2014/main" id="{AF479951-C15B-4D61-B7A2-B0D2749E93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529137"/>
            <a:ext cx="5112569" cy="3456384"/>
          </a:xfrm>
          <a:prstGeom prst="rect">
            <a:avLst/>
          </a:prstGeom>
          <a:noFill/>
          <a:ln w="28575">
            <a:solidFill>
              <a:srgbClr val="FF78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75FA495-ADF5-48AB-8B2D-B1F0823AF144}"/>
              </a:ext>
            </a:extLst>
          </p:cNvPr>
          <p:cNvSpPr txBox="1"/>
          <p:nvPr/>
        </p:nvSpPr>
        <p:spPr>
          <a:xfrm>
            <a:off x="7298610" y="1639335"/>
            <a:ext cx="27458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호신용품 관심도 증가</a:t>
            </a:r>
          </a:p>
        </p:txBody>
      </p:sp>
      <p:pic>
        <p:nvPicPr>
          <p:cNvPr id="7" name="_x332192432" descr="EMB000007a02c63">
            <a:extLst>
              <a:ext uri="{FF2B5EF4-FFF2-40B4-BE49-F238E27FC236}">
                <a16:creationId xmlns:a16="http://schemas.microsoft.com/office/drawing/2014/main" id="{1B08CE92-6003-4107-AC87-1D01D0EEB2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9096" y="2529137"/>
            <a:ext cx="5033528" cy="3456384"/>
          </a:xfrm>
          <a:prstGeom prst="rect">
            <a:avLst/>
          </a:prstGeom>
          <a:noFill/>
          <a:ln w="28575">
            <a:solidFill>
              <a:srgbClr val="FF78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직사각형 8"/>
          <p:cNvSpPr/>
          <p:nvPr/>
        </p:nvSpPr>
        <p:spPr>
          <a:xfrm>
            <a:off x="11489634" y="6356350"/>
            <a:ext cx="699431" cy="501650"/>
          </a:xfrm>
          <a:prstGeom prst="rect">
            <a:avLst/>
          </a:prstGeom>
          <a:solidFill>
            <a:srgbClr val="FF78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슬라이드 번호 개체 틀 4">
            <a:extLst>
              <a:ext uri="{FF2B5EF4-FFF2-40B4-BE49-F238E27FC236}">
                <a16:creationId xmlns:a16="http://schemas.microsoft.com/office/drawing/2014/main" id="{119B98A7-A5D4-4ECF-9C23-00FE28BEE549}"/>
              </a:ext>
            </a:extLst>
          </p:cNvPr>
          <p:cNvSpPr txBox="1">
            <a:spLocks/>
          </p:cNvSpPr>
          <p:nvPr/>
        </p:nvSpPr>
        <p:spPr>
          <a:xfrm>
            <a:off x="9257036" y="642461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41FAB4E-0A4C-42F8-B42A-20F9E446B19C}" type="slidenum">
              <a:rPr lang="ko-KR" altLang="en-US" sz="2000" b="1" smtClean="0">
                <a:solidFill>
                  <a:schemeClr val="tx1"/>
                </a:solidFill>
              </a:rPr>
              <a:pPr/>
              <a:t>4</a:t>
            </a:fld>
            <a:endParaRPr lang="ko-KR" altLang="en-US" sz="2000" b="1" dirty="0">
              <a:solidFill>
                <a:schemeClr val="tx1"/>
              </a:solidFill>
            </a:endParaRPr>
          </a:p>
        </p:txBody>
      </p:sp>
      <p:sp>
        <p:nvSpPr>
          <p:cNvPr id="3" name="이등변 삼각형 2"/>
          <p:cNvSpPr/>
          <p:nvPr/>
        </p:nvSpPr>
        <p:spPr>
          <a:xfrm rot="5400000">
            <a:off x="857199" y="1721286"/>
            <a:ext cx="241263" cy="279261"/>
          </a:xfrm>
          <a:prstGeom prst="triangle">
            <a:avLst/>
          </a:prstGeom>
          <a:solidFill>
            <a:srgbClr val="FF78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이등변 삼각형 11"/>
          <p:cNvSpPr/>
          <p:nvPr/>
        </p:nvSpPr>
        <p:spPr>
          <a:xfrm rot="5400000">
            <a:off x="6725080" y="1684371"/>
            <a:ext cx="241263" cy="279261"/>
          </a:xfrm>
          <a:prstGeom prst="triangle">
            <a:avLst/>
          </a:prstGeom>
          <a:solidFill>
            <a:srgbClr val="FF78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4699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-1" y="0"/>
            <a:ext cx="3326297" cy="1192696"/>
          </a:xfrm>
          <a:prstGeom prst="rect">
            <a:avLst/>
          </a:prstGeom>
          <a:solidFill>
            <a:srgbClr val="FF78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21922" y="-66434"/>
            <a:ext cx="3082449" cy="1325563"/>
          </a:xfrm>
        </p:spPr>
        <p:txBody>
          <a:bodyPr>
            <a:normAutofit/>
          </a:bodyPr>
          <a:lstStyle/>
          <a:p>
            <a:r>
              <a:rPr lang="ko-KR" altLang="en-US" sz="4000" b="1" dirty="0" smtClean="0"/>
              <a:t>아이템 소개</a:t>
            </a:r>
            <a:endParaRPr lang="ko-KR" altLang="en-US" sz="4000" b="1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00D26EA-D889-4452-B797-BA58E46DB474}"/>
              </a:ext>
            </a:extLst>
          </p:cNvPr>
          <p:cNvSpPr txBox="1"/>
          <p:nvPr/>
        </p:nvSpPr>
        <p:spPr>
          <a:xfrm>
            <a:off x="1257415" y="6021289"/>
            <a:ext cx="1946955" cy="307777"/>
          </a:xfrm>
          <a:prstGeom prst="rect">
            <a:avLst/>
          </a:prstGeom>
          <a:ln w="28575">
            <a:solidFill>
              <a:srgbClr val="FF78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ko-KR" altLang="en-US" sz="1400" b="1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기기 </a:t>
            </a:r>
            <a:r>
              <a:rPr lang="en-US" altLang="ko-KR" sz="1400" b="1" dirty="0" smtClean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(</a:t>
            </a:r>
            <a:r>
              <a:rPr lang="ko-KR" altLang="en-US" sz="1400" b="1" dirty="0" err="1" smtClean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프로토</a:t>
            </a:r>
            <a:r>
              <a:rPr lang="ko-KR" altLang="en-US" sz="1400" b="1" dirty="0" smtClean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 타입</a:t>
            </a:r>
            <a:r>
              <a:rPr lang="en-US" altLang="ko-KR" sz="1400" b="1" dirty="0" smtClean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)</a:t>
            </a:r>
            <a:r>
              <a:rPr lang="ko-KR" altLang="en-US" sz="1400" b="1" dirty="0" smtClean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 </a:t>
            </a:r>
            <a:endParaRPr lang="ko-KR" altLang="en-US" sz="1400" b="1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6E7DB82-C4E3-4B90-A10D-2965A3ADE71F}"/>
              </a:ext>
            </a:extLst>
          </p:cNvPr>
          <p:cNvSpPr txBox="1"/>
          <p:nvPr/>
        </p:nvSpPr>
        <p:spPr>
          <a:xfrm>
            <a:off x="4996069" y="6021288"/>
            <a:ext cx="1616765" cy="307778"/>
          </a:xfrm>
          <a:prstGeom prst="rect">
            <a:avLst/>
          </a:prstGeom>
          <a:ln w="28575">
            <a:solidFill>
              <a:srgbClr val="FF78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ko-KR" altLang="en-US" sz="1400" b="1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안전모드 실행 중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51EDBEC-F492-4B73-BB78-0EE8AFFE78C1}"/>
              </a:ext>
            </a:extLst>
          </p:cNvPr>
          <p:cNvSpPr txBox="1"/>
          <p:nvPr/>
        </p:nvSpPr>
        <p:spPr>
          <a:xfrm>
            <a:off x="9230217" y="6092350"/>
            <a:ext cx="1415157" cy="307777"/>
          </a:xfrm>
          <a:prstGeom prst="rect">
            <a:avLst/>
          </a:prstGeom>
          <a:ln w="28575">
            <a:solidFill>
              <a:srgbClr val="FF78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ko-KR" altLang="en-US" sz="1400" b="1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위급상황 인지  </a:t>
            </a:r>
          </a:p>
        </p:txBody>
      </p:sp>
      <p:pic>
        <p:nvPicPr>
          <p:cNvPr id="40" name="그림 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511" y="1862807"/>
            <a:ext cx="2938769" cy="3854912"/>
          </a:xfrm>
          <a:prstGeom prst="rect">
            <a:avLst/>
          </a:prstGeom>
          <a:ln w="38100">
            <a:solidFill>
              <a:srgbClr val="FF7800"/>
            </a:solidFill>
          </a:ln>
        </p:spPr>
      </p:pic>
      <p:sp>
        <p:nvSpPr>
          <p:cNvPr id="18" name="이등변 삼각형 17"/>
          <p:cNvSpPr/>
          <p:nvPr/>
        </p:nvSpPr>
        <p:spPr>
          <a:xfrm rot="5400000">
            <a:off x="7906602" y="3764874"/>
            <a:ext cx="168124" cy="199342"/>
          </a:xfrm>
          <a:prstGeom prst="triangle">
            <a:avLst/>
          </a:prstGeom>
          <a:solidFill>
            <a:srgbClr val="FF78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이등변 삼각형 18"/>
          <p:cNvSpPr/>
          <p:nvPr/>
        </p:nvSpPr>
        <p:spPr>
          <a:xfrm rot="5400000">
            <a:off x="4011041" y="3756316"/>
            <a:ext cx="168124" cy="199342"/>
          </a:xfrm>
          <a:prstGeom prst="triangle">
            <a:avLst/>
          </a:prstGeom>
          <a:solidFill>
            <a:srgbClr val="FF78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/>
          <p:cNvSpPr/>
          <p:nvPr/>
        </p:nvSpPr>
        <p:spPr>
          <a:xfrm>
            <a:off x="11396870" y="6356350"/>
            <a:ext cx="792196" cy="501650"/>
          </a:xfrm>
          <a:prstGeom prst="rect">
            <a:avLst/>
          </a:prstGeom>
          <a:solidFill>
            <a:srgbClr val="FF78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슬라이드 번호 개체 틀 4">
            <a:extLst>
              <a:ext uri="{FF2B5EF4-FFF2-40B4-BE49-F238E27FC236}">
                <a16:creationId xmlns:a16="http://schemas.microsoft.com/office/drawing/2014/main" id="{119B98A7-A5D4-4ECF-9C23-00FE28BEE549}"/>
              </a:ext>
            </a:extLst>
          </p:cNvPr>
          <p:cNvSpPr txBox="1">
            <a:spLocks/>
          </p:cNvSpPr>
          <p:nvPr/>
        </p:nvSpPr>
        <p:spPr>
          <a:xfrm>
            <a:off x="9257036" y="642461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41FAB4E-0A4C-42F8-B42A-20F9E446B19C}" type="slidenum">
              <a:rPr lang="ko-KR" altLang="en-US" sz="2000" b="1" smtClean="0">
                <a:solidFill>
                  <a:schemeClr val="tx1"/>
                </a:solidFill>
              </a:rPr>
              <a:pPr/>
              <a:t>5</a:t>
            </a:fld>
            <a:endParaRPr lang="ko-KR" altLang="en-US" sz="2000" b="1" dirty="0">
              <a:solidFill>
                <a:schemeClr val="tx1"/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6003" y="1801885"/>
            <a:ext cx="2427461" cy="3915834"/>
          </a:xfrm>
          <a:prstGeom prst="rect">
            <a:avLst/>
          </a:prstGeom>
          <a:ln w="28575">
            <a:solidFill>
              <a:srgbClr val="FF7800"/>
            </a:solidFill>
          </a:ln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06678" y="1801885"/>
            <a:ext cx="2524984" cy="3915834"/>
          </a:xfrm>
          <a:prstGeom prst="rect">
            <a:avLst/>
          </a:prstGeom>
          <a:ln w="28575">
            <a:solidFill>
              <a:srgbClr val="FF7800"/>
            </a:solidFill>
          </a:ln>
        </p:spPr>
      </p:pic>
    </p:spTree>
    <p:extLst>
      <p:ext uri="{BB962C8B-B14F-4D97-AF65-F5344CB8AC3E}">
        <p14:creationId xmlns:p14="http://schemas.microsoft.com/office/powerpoint/2010/main" val="4024941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/>
          <p:cNvSpPr/>
          <p:nvPr/>
        </p:nvSpPr>
        <p:spPr>
          <a:xfrm>
            <a:off x="-1" y="0"/>
            <a:ext cx="3326297" cy="1192696"/>
          </a:xfrm>
          <a:prstGeom prst="rect">
            <a:avLst/>
          </a:prstGeom>
          <a:solidFill>
            <a:srgbClr val="FF78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1291" y="-66434"/>
            <a:ext cx="3203712" cy="1325563"/>
          </a:xfrm>
        </p:spPr>
        <p:txBody>
          <a:bodyPr>
            <a:normAutofit/>
          </a:bodyPr>
          <a:lstStyle/>
          <a:p>
            <a:r>
              <a:rPr lang="ko-KR" altLang="en-US" sz="4000" b="1" dirty="0" smtClean="0"/>
              <a:t>경쟁사 분석</a:t>
            </a:r>
            <a:endParaRPr lang="ko-KR" altLang="en-US" sz="4000" b="1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4452730" y="90114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7" name="_x232410832" descr="EMB000009204db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481524"/>
            <a:ext cx="2894013" cy="2651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6"/>
          <p:cNvSpPr>
            <a:spLocks noChangeArrowheads="1"/>
          </p:cNvSpPr>
          <p:nvPr/>
        </p:nvSpPr>
        <p:spPr bwMode="auto">
          <a:xfrm>
            <a:off x="4452730" y="90114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9" name="_x232410432" descr="EMB000009204dbb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2213" y="2481498"/>
            <a:ext cx="2998788" cy="2651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타원 6"/>
          <p:cNvSpPr/>
          <p:nvPr/>
        </p:nvSpPr>
        <p:spPr>
          <a:xfrm>
            <a:off x="8367714" y="2156111"/>
            <a:ext cx="2514600" cy="2200551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포켓보디가드</a:t>
            </a:r>
            <a:endParaRPr lang="ko-KR" altLang="en-US" dirty="0"/>
          </a:p>
        </p:txBody>
      </p:sp>
      <p:sp>
        <p:nvSpPr>
          <p:cNvPr id="8" name="부등호 7"/>
          <p:cNvSpPr/>
          <p:nvPr/>
        </p:nvSpPr>
        <p:spPr>
          <a:xfrm>
            <a:off x="7151792" y="2885645"/>
            <a:ext cx="795130" cy="437321"/>
          </a:xfrm>
          <a:prstGeom prst="mathNotEqual">
            <a:avLst/>
          </a:prstGeom>
          <a:solidFill>
            <a:schemeClr val="accent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8031287" y="5154426"/>
            <a:ext cx="410817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ko-KR" altLang="en-US" b="1" dirty="0" smtClean="0"/>
              <a:t>기존 제품과 동일하게 호출</a:t>
            </a:r>
            <a:endParaRPr lang="en-US" altLang="ko-KR" b="1" dirty="0" smtClean="0"/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ko-KR" altLang="en-US" b="1" dirty="0" smtClean="0"/>
              <a:t>기기와 </a:t>
            </a:r>
            <a:r>
              <a:rPr lang="ko-KR" altLang="en-US" b="1" dirty="0"/>
              <a:t>사용자가 멀어 질 경우 </a:t>
            </a:r>
            <a:r>
              <a:rPr lang="ko-KR" altLang="en-US" b="1" dirty="0" smtClean="0"/>
              <a:t>호출</a:t>
            </a:r>
            <a:r>
              <a:rPr lang="en-US" altLang="ko-KR" dirty="0" smtClean="0"/>
              <a:t> 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ko-KR" altLang="en-US" b="1" dirty="0" smtClean="0"/>
              <a:t>제품을 </a:t>
            </a:r>
            <a:r>
              <a:rPr lang="ko-KR" altLang="en-US" b="1" dirty="0"/>
              <a:t>던지는 등의 행위로 호출 </a:t>
            </a:r>
            <a:endParaRPr lang="ko-KR" altLang="en-US" dirty="0"/>
          </a:p>
        </p:txBody>
      </p:sp>
      <p:sp>
        <p:nvSpPr>
          <p:cNvPr id="15" name="직사각형 14"/>
          <p:cNvSpPr/>
          <p:nvPr/>
        </p:nvSpPr>
        <p:spPr>
          <a:xfrm>
            <a:off x="838200" y="5433020"/>
            <a:ext cx="493974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ko-KR" altLang="en-US" b="1" dirty="0" smtClean="0"/>
              <a:t>경우 줄을 </a:t>
            </a:r>
            <a:r>
              <a:rPr lang="ko-KR" altLang="en-US" b="1" dirty="0"/>
              <a:t>잡아 </a:t>
            </a:r>
            <a:r>
              <a:rPr lang="ko-KR" altLang="en-US" b="1" dirty="0" smtClean="0"/>
              <a:t>댕겨서 호출</a:t>
            </a:r>
            <a:endParaRPr lang="en-US" altLang="ko-KR" b="1" dirty="0" smtClean="0"/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ko-KR" altLang="en-US" b="1" dirty="0" smtClean="0"/>
              <a:t> </a:t>
            </a:r>
            <a:r>
              <a:rPr lang="ko-KR" altLang="en-US" b="1" dirty="0"/>
              <a:t>버튼을 </a:t>
            </a:r>
            <a:r>
              <a:rPr lang="ko-KR" altLang="en-US" b="1" dirty="0" smtClean="0"/>
              <a:t>눌러서 호출</a:t>
            </a:r>
            <a:endParaRPr lang="ko-KR" altLang="en-US" b="1" dirty="0"/>
          </a:p>
          <a:p>
            <a:pPr marL="285750" indent="-285750" fontAlgn="base">
              <a:buFont typeface="Arial" panose="020B0604020202020204" pitchFamily="34" charset="0"/>
              <a:buChar char="•"/>
            </a:pPr>
            <a:endParaRPr lang="ko-KR" altLang="en-US" b="1" dirty="0"/>
          </a:p>
        </p:txBody>
      </p:sp>
      <p:sp>
        <p:nvSpPr>
          <p:cNvPr id="17" name="직사각형 16"/>
          <p:cNvSpPr/>
          <p:nvPr/>
        </p:nvSpPr>
        <p:spPr>
          <a:xfrm>
            <a:off x="11396870" y="6356350"/>
            <a:ext cx="792196" cy="501650"/>
          </a:xfrm>
          <a:prstGeom prst="rect">
            <a:avLst/>
          </a:prstGeom>
          <a:solidFill>
            <a:srgbClr val="FF78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슬라이드 번호 개체 틀 4">
            <a:extLst>
              <a:ext uri="{FF2B5EF4-FFF2-40B4-BE49-F238E27FC236}">
                <a16:creationId xmlns:a16="http://schemas.microsoft.com/office/drawing/2014/main" id="{119B98A7-A5D4-4ECF-9C23-00FE28BEE549}"/>
              </a:ext>
            </a:extLst>
          </p:cNvPr>
          <p:cNvSpPr txBox="1">
            <a:spLocks/>
          </p:cNvSpPr>
          <p:nvPr/>
        </p:nvSpPr>
        <p:spPr>
          <a:xfrm>
            <a:off x="9257036" y="642461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41FAB4E-0A4C-42F8-B42A-20F9E446B19C}" type="slidenum">
              <a:rPr lang="ko-KR" altLang="en-US" sz="2000" b="1" smtClean="0">
                <a:solidFill>
                  <a:schemeClr val="tx1"/>
                </a:solidFill>
              </a:rPr>
              <a:pPr/>
              <a:t>6</a:t>
            </a:fld>
            <a:endParaRPr lang="ko-KR" altLang="en-US" sz="2000" b="1" dirty="0">
              <a:solidFill>
                <a:schemeClr val="tx1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294167" y="1579385"/>
            <a:ext cx="12715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 dirty="0"/>
              <a:t>기존 제품 </a:t>
            </a:r>
            <a:endParaRPr lang="ko-KR" altLang="en-US" dirty="0"/>
          </a:p>
        </p:txBody>
      </p:sp>
      <p:sp>
        <p:nvSpPr>
          <p:cNvPr id="19" name="이등변 삼각형 18"/>
          <p:cNvSpPr/>
          <p:nvPr/>
        </p:nvSpPr>
        <p:spPr>
          <a:xfrm rot="5400000">
            <a:off x="857199" y="1617651"/>
            <a:ext cx="241263" cy="279261"/>
          </a:xfrm>
          <a:prstGeom prst="triangle">
            <a:avLst/>
          </a:prstGeom>
          <a:solidFill>
            <a:srgbClr val="FF78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이등변 삼각형 19"/>
          <p:cNvSpPr/>
          <p:nvPr/>
        </p:nvSpPr>
        <p:spPr>
          <a:xfrm rot="5400000">
            <a:off x="8247082" y="1617255"/>
            <a:ext cx="241263" cy="279261"/>
          </a:xfrm>
          <a:prstGeom prst="triangle">
            <a:avLst/>
          </a:prstGeom>
          <a:solidFill>
            <a:srgbClr val="FF78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8662161" y="1572563"/>
            <a:ext cx="11897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 dirty="0" smtClean="0"/>
              <a:t>해당 제품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835977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-1" y="0"/>
            <a:ext cx="3326297" cy="1192696"/>
          </a:xfrm>
          <a:prstGeom prst="rect">
            <a:avLst/>
          </a:prstGeom>
          <a:solidFill>
            <a:srgbClr val="FF78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78734" y="228945"/>
            <a:ext cx="2368826" cy="734805"/>
          </a:xfrm>
        </p:spPr>
        <p:txBody>
          <a:bodyPr>
            <a:normAutofit fontScale="90000"/>
          </a:bodyPr>
          <a:lstStyle/>
          <a:p>
            <a:r>
              <a:rPr lang="ko-KR" altLang="en-US" sz="4000" b="1" dirty="0" smtClean="0"/>
              <a:t>시장 분석</a:t>
            </a:r>
            <a:endParaRPr lang="ko-KR" altLang="en-US" sz="4000" b="1" dirty="0"/>
          </a:p>
        </p:txBody>
      </p:sp>
      <p:pic>
        <p:nvPicPr>
          <p:cNvPr id="5" name="_x214309144" descr="EMB0000292845a5">
            <a:extLst>
              <a:ext uri="{FF2B5EF4-FFF2-40B4-BE49-F238E27FC236}">
                <a16:creationId xmlns:a16="http://schemas.microsoft.com/office/drawing/2014/main" id="{EC4A37EB-7107-4081-ABBB-3B3E0FE2C0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1464" y="2348880"/>
            <a:ext cx="3096344" cy="3024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_x214309360" descr="EMB0000292845a4">
            <a:extLst>
              <a:ext uri="{FF2B5EF4-FFF2-40B4-BE49-F238E27FC236}">
                <a16:creationId xmlns:a16="http://schemas.microsoft.com/office/drawing/2014/main" id="{11817AB3-E904-489F-8B51-2C22BF5DC1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879976" y="2348880"/>
            <a:ext cx="5334000" cy="288032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336AF85-E6B3-4003-B047-FBE86D297365}"/>
              </a:ext>
            </a:extLst>
          </p:cNvPr>
          <p:cNvSpPr txBox="1"/>
          <p:nvPr/>
        </p:nvSpPr>
        <p:spPr>
          <a:xfrm>
            <a:off x="1663147" y="1696756"/>
            <a:ext cx="35719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한국 호신용품 시장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CEDCF6-771C-4012-81FF-26AED348E735}"/>
              </a:ext>
            </a:extLst>
          </p:cNvPr>
          <p:cNvSpPr txBox="1"/>
          <p:nvPr/>
        </p:nvSpPr>
        <p:spPr>
          <a:xfrm>
            <a:off x="6363241" y="1697281"/>
            <a:ext cx="4367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중국 호신용품 시장  </a:t>
            </a:r>
            <a:r>
              <a:rPr lang="en-US" altLang="ko-KR" b="1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- </a:t>
            </a:r>
            <a:r>
              <a:rPr lang="ko-KR" altLang="en-US" b="1" dirty="0" err="1">
                <a:latin typeface="a타이틀고딕1" panose="02020600000000000000" pitchFamily="18" charset="-127"/>
                <a:ea typeface="a타이틀고딕1" panose="02020600000000000000" pitchFamily="18" charset="-127"/>
              </a:rPr>
              <a:t>타오바오</a:t>
            </a:r>
            <a:r>
              <a:rPr lang="ko-KR" altLang="en-US" b="1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 지수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9C2833-6F67-455D-949F-31E984C9EA49}"/>
              </a:ext>
            </a:extLst>
          </p:cNvPr>
          <p:cNvSpPr txBox="1"/>
          <p:nvPr/>
        </p:nvSpPr>
        <p:spPr>
          <a:xfrm>
            <a:off x="1127448" y="5517232"/>
            <a:ext cx="352839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altLang="ko-KR" sz="1400" dirty="0"/>
              <a:t> </a:t>
            </a:r>
            <a:r>
              <a:rPr lang="en-US" altLang="ko-KR" sz="1400" b="1" dirty="0"/>
              <a:t>2014</a:t>
            </a:r>
            <a:r>
              <a:rPr lang="ko-KR" altLang="en-US" sz="1400" b="1" dirty="0"/>
              <a:t>년 호신용품 시장 규모는 </a:t>
            </a:r>
            <a:r>
              <a:rPr lang="en-US" altLang="ko-KR" sz="1400" b="1" dirty="0"/>
              <a:t>1</a:t>
            </a:r>
            <a:r>
              <a:rPr lang="ko-KR" altLang="en-US" sz="1400" b="1" dirty="0"/>
              <a:t>조원</a:t>
            </a:r>
            <a:endParaRPr lang="en-US" altLang="ko-KR" sz="1400" b="1" dirty="0"/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altLang="ko-KR" sz="1400" b="1" dirty="0"/>
              <a:t> 2016</a:t>
            </a:r>
            <a:r>
              <a:rPr lang="ko-KR" altLang="en-US" sz="1400" b="1" dirty="0"/>
              <a:t>년 </a:t>
            </a:r>
            <a:r>
              <a:rPr lang="en-US" altLang="ko-KR" sz="1400" b="1" dirty="0"/>
              <a:t>5</a:t>
            </a:r>
            <a:r>
              <a:rPr lang="ko-KR" altLang="en-US" sz="1400" b="1" dirty="0"/>
              <a:t>배 증가 </a:t>
            </a:r>
            <a:endParaRPr lang="en-US" altLang="ko-KR" sz="1400" b="1" dirty="0"/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ko-KR" altLang="en-US" sz="1400" b="1" dirty="0"/>
              <a:t> 현재 </a:t>
            </a:r>
            <a:r>
              <a:rPr lang="en-US" altLang="ko-KR" sz="1400" b="1" dirty="0"/>
              <a:t>5</a:t>
            </a:r>
            <a:r>
              <a:rPr lang="ko-KR" altLang="en-US" sz="1400" b="1" dirty="0"/>
              <a:t>조원 이상의 규모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131C060-C8F2-423E-8509-1F0044E4B6AE}"/>
              </a:ext>
            </a:extLst>
          </p:cNvPr>
          <p:cNvSpPr txBox="1"/>
          <p:nvPr/>
        </p:nvSpPr>
        <p:spPr>
          <a:xfrm>
            <a:off x="5685183" y="5517232"/>
            <a:ext cx="55233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altLang="ko-KR" sz="1400" dirty="0"/>
              <a:t> </a:t>
            </a:r>
            <a:r>
              <a:rPr lang="en-US" altLang="ko-KR" sz="1400" b="1" dirty="0"/>
              <a:t>2014</a:t>
            </a:r>
            <a:r>
              <a:rPr lang="ko-KR" altLang="en-US" sz="1400" b="1" dirty="0"/>
              <a:t>년 호신용품 판매량은 </a:t>
            </a:r>
            <a:r>
              <a:rPr lang="en-US" altLang="ko-KR" sz="1400" b="1" dirty="0"/>
              <a:t>6600%</a:t>
            </a:r>
            <a:r>
              <a:rPr lang="ko-KR" altLang="en-US" sz="1400" b="1" dirty="0"/>
              <a:t>로 작년 대비 </a:t>
            </a:r>
            <a:r>
              <a:rPr lang="en-US" altLang="ko-KR" sz="1400" b="1" dirty="0"/>
              <a:t>15</a:t>
            </a:r>
            <a:r>
              <a:rPr lang="ko-KR" altLang="en-US" sz="1400" b="1" dirty="0"/>
              <a:t>배 증가함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11396870" y="6356350"/>
            <a:ext cx="792196" cy="501650"/>
          </a:xfrm>
          <a:prstGeom prst="rect">
            <a:avLst/>
          </a:prstGeom>
          <a:solidFill>
            <a:srgbClr val="FF78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슬라이드 번호 개체 틀 4">
            <a:extLst>
              <a:ext uri="{FF2B5EF4-FFF2-40B4-BE49-F238E27FC236}">
                <a16:creationId xmlns:a16="http://schemas.microsoft.com/office/drawing/2014/main" id="{119B98A7-A5D4-4ECF-9C23-00FE28BEE549}"/>
              </a:ext>
            </a:extLst>
          </p:cNvPr>
          <p:cNvSpPr txBox="1">
            <a:spLocks/>
          </p:cNvSpPr>
          <p:nvPr/>
        </p:nvSpPr>
        <p:spPr>
          <a:xfrm>
            <a:off x="9257036" y="642461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41FAB4E-0A4C-42F8-B42A-20F9E446B19C}" type="slidenum">
              <a:rPr lang="ko-KR" altLang="en-US" sz="2000" b="1" smtClean="0">
                <a:solidFill>
                  <a:schemeClr val="tx1"/>
                </a:solidFill>
              </a:rPr>
              <a:pPr/>
              <a:t>7</a:t>
            </a:fld>
            <a:endParaRPr lang="ko-KR" altLang="en-US" sz="2000" b="1" dirty="0">
              <a:solidFill>
                <a:schemeClr val="tx1"/>
              </a:solidFill>
            </a:endParaRPr>
          </a:p>
        </p:txBody>
      </p:sp>
      <p:sp>
        <p:nvSpPr>
          <p:cNvPr id="18" name="이등변 삼각형 17"/>
          <p:cNvSpPr/>
          <p:nvPr/>
        </p:nvSpPr>
        <p:spPr>
          <a:xfrm rot="5400000">
            <a:off x="1150832" y="1741791"/>
            <a:ext cx="241263" cy="279261"/>
          </a:xfrm>
          <a:prstGeom prst="triangle">
            <a:avLst/>
          </a:prstGeom>
          <a:solidFill>
            <a:srgbClr val="FF78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이등변 삼각형 18"/>
          <p:cNvSpPr/>
          <p:nvPr/>
        </p:nvSpPr>
        <p:spPr>
          <a:xfrm rot="5400000">
            <a:off x="5898975" y="1741791"/>
            <a:ext cx="241263" cy="279261"/>
          </a:xfrm>
          <a:prstGeom prst="triangle">
            <a:avLst/>
          </a:prstGeom>
          <a:solidFill>
            <a:srgbClr val="FF78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3983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-1" y="0"/>
            <a:ext cx="3326297" cy="1192696"/>
          </a:xfrm>
          <a:prstGeom prst="rect">
            <a:avLst/>
          </a:prstGeom>
          <a:solidFill>
            <a:srgbClr val="FF78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18490" y="242197"/>
            <a:ext cx="2289313" cy="708301"/>
          </a:xfrm>
        </p:spPr>
        <p:txBody>
          <a:bodyPr>
            <a:normAutofit fontScale="90000"/>
          </a:bodyPr>
          <a:lstStyle/>
          <a:p>
            <a:r>
              <a:rPr lang="ko-KR" altLang="en-US" sz="4000" b="1" dirty="0" smtClean="0"/>
              <a:t>향후 계획</a:t>
            </a:r>
            <a:endParaRPr lang="ko-KR" altLang="en-US" sz="40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67E5EF2-70F8-4937-9A50-D717EA61E33F}"/>
              </a:ext>
            </a:extLst>
          </p:cNvPr>
          <p:cNvSpPr txBox="1"/>
          <p:nvPr/>
        </p:nvSpPr>
        <p:spPr>
          <a:xfrm>
            <a:off x="6339002" y="1589398"/>
            <a:ext cx="357197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b="1" dirty="0" smtClean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PCB </a:t>
            </a:r>
            <a:r>
              <a:rPr lang="ko-KR" altLang="en-US" sz="2500" b="1" dirty="0" smtClean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소형화</a:t>
            </a:r>
            <a:endParaRPr lang="ko-KR" altLang="en-US" sz="2500" b="1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85481"/>
            <a:ext cx="4125888" cy="4123023"/>
          </a:xfrm>
          <a:prstGeom prst="rect">
            <a:avLst/>
          </a:prstGeom>
        </p:spPr>
      </p:pic>
      <p:sp>
        <p:nvSpPr>
          <p:cNvPr id="14" name="직사각형 13"/>
          <p:cNvSpPr/>
          <p:nvPr/>
        </p:nvSpPr>
        <p:spPr>
          <a:xfrm>
            <a:off x="11396870" y="6356350"/>
            <a:ext cx="792196" cy="501650"/>
          </a:xfrm>
          <a:prstGeom prst="rect">
            <a:avLst/>
          </a:prstGeom>
          <a:solidFill>
            <a:srgbClr val="FF78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슬라이드 번호 개체 틀 4">
            <a:extLst>
              <a:ext uri="{FF2B5EF4-FFF2-40B4-BE49-F238E27FC236}">
                <a16:creationId xmlns:a16="http://schemas.microsoft.com/office/drawing/2014/main" id="{119B98A7-A5D4-4ECF-9C23-00FE28BEE549}"/>
              </a:ext>
            </a:extLst>
          </p:cNvPr>
          <p:cNvSpPr txBox="1">
            <a:spLocks/>
          </p:cNvSpPr>
          <p:nvPr/>
        </p:nvSpPr>
        <p:spPr>
          <a:xfrm>
            <a:off x="9257036" y="642461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41FAB4E-0A4C-42F8-B42A-20F9E446B19C}" type="slidenum">
              <a:rPr lang="ko-KR" altLang="en-US" sz="2000" b="1" smtClean="0">
                <a:solidFill>
                  <a:schemeClr val="tx1"/>
                </a:solidFill>
              </a:rPr>
              <a:pPr/>
              <a:t>8</a:t>
            </a:fld>
            <a:endParaRPr lang="ko-KR" altLang="en-US" sz="2000" b="1" dirty="0">
              <a:solidFill>
                <a:schemeClr val="tx1"/>
              </a:solidFill>
            </a:endParaRPr>
          </a:p>
        </p:txBody>
      </p:sp>
      <p:sp>
        <p:nvSpPr>
          <p:cNvPr id="16" name="이등변 삼각형 15"/>
          <p:cNvSpPr/>
          <p:nvPr/>
        </p:nvSpPr>
        <p:spPr>
          <a:xfrm rot="5400000">
            <a:off x="5898975" y="1688295"/>
            <a:ext cx="241263" cy="279261"/>
          </a:xfrm>
          <a:prstGeom prst="triangle">
            <a:avLst/>
          </a:prstGeom>
          <a:solidFill>
            <a:srgbClr val="FF78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131C060-C8F2-423E-8509-1F0044E4B6AE}"/>
              </a:ext>
            </a:extLst>
          </p:cNvPr>
          <p:cNvSpPr txBox="1"/>
          <p:nvPr/>
        </p:nvSpPr>
        <p:spPr>
          <a:xfrm>
            <a:off x="5764696" y="2548745"/>
            <a:ext cx="552338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ko-KR" altLang="en-US" sz="2200" b="1" dirty="0" smtClean="0"/>
              <a:t>소형화 진행</a:t>
            </a:r>
            <a:endParaRPr lang="en-US" altLang="ko-KR" sz="2200" b="1" dirty="0" smtClean="0"/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ko-KR" altLang="en-US" sz="2200" b="1" dirty="0" smtClean="0"/>
              <a:t>실제 여성 참가자를 통해 장비 테스트</a:t>
            </a:r>
            <a:endParaRPr lang="ko-KR" altLang="en-US" sz="2200" b="1" dirty="0"/>
          </a:p>
        </p:txBody>
      </p:sp>
    </p:spTree>
    <p:extLst>
      <p:ext uri="{BB962C8B-B14F-4D97-AF65-F5344CB8AC3E}">
        <p14:creationId xmlns:p14="http://schemas.microsoft.com/office/powerpoint/2010/main" val="3946145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458817" y="2463041"/>
            <a:ext cx="5274366" cy="1658385"/>
          </a:xfrm>
          <a:prstGeom prst="rect">
            <a:avLst/>
          </a:prstGeom>
          <a:solidFill>
            <a:srgbClr val="FF78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400659"/>
            <a:ext cx="9144000" cy="2387600"/>
          </a:xfrm>
        </p:spPr>
        <p:txBody>
          <a:bodyPr/>
          <a:lstStyle/>
          <a:p>
            <a:r>
              <a:rPr lang="ko-KR" altLang="en-US" dirty="0" smtClean="0"/>
              <a:t>감사합니다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5780" y="1067492"/>
            <a:ext cx="2080440" cy="2034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8016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215</TotalTime>
  <Words>182</Words>
  <Application>Microsoft Office PowerPoint</Application>
  <PresentationFormat>와이드스크린</PresentationFormat>
  <Paragraphs>71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4" baseType="lpstr">
      <vt:lpstr>a타이틀고딕1</vt:lpstr>
      <vt:lpstr>a타이틀고딕2</vt:lpstr>
      <vt:lpstr>맑은 고딕</vt:lpstr>
      <vt:lpstr>Arial</vt:lpstr>
      <vt:lpstr>Office 테마</vt:lpstr>
      <vt:lpstr>PowerPoint 프레젠테이션</vt:lpstr>
      <vt:lpstr>목 차  </vt:lpstr>
      <vt:lpstr>팀 소개</vt:lpstr>
      <vt:lpstr>개발 배경</vt:lpstr>
      <vt:lpstr>아이템 소개</vt:lpstr>
      <vt:lpstr>경쟁사 분석</vt:lpstr>
      <vt:lpstr>시장 분석</vt:lpstr>
      <vt:lpstr>향후 계획</vt:lpstr>
      <vt:lpstr>감사합니다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기태</dc:creator>
  <cp:lastModifiedBy>김 기태</cp:lastModifiedBy>
  <cp:revision>27</cp:revision>
  <dcterms:created xsi:type="dcterms:W3CDTF">2019-11-06T08:50:16Z</dcterms:created>
  <dcterms:modified xsi:type="dcterms:W3CDTF">2019-11-06T15:55:59Z</dcterms:modified>
</cp:coreProperties>
</file>

<file path=docProps/thumbnail.jpeg>
</file>